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63" r:id="rId5"/>
    <p:sldId id="264" r:id="rId6"/>
    <p:sldId id="259" r:id="rId7"/>
    <p:sldId id="265" r:id="rId8"/>
    <p:sldId id="266" r:id="rId9"/>
    <p:sldId id="267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3155"/>
  </p:normalViewPr>
  <p:slideViewPr>
    <p:cSldViewPr snapToGrid="0" snapToObjects="1">
      <p:cViewPr varScale="1">
        <p:scale>
          <a:sx n="101" d="100"/>
          <a:sy n="101" d="100"/>
        </p:scale>
        <p:origin x="142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242E9B-5418-6941-BD6A-EB592A5EA5B7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21E68-D304-A944-910D-BD2833D01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456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635329-4444-F748-A4CC-91CB6632E6ED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E37ED0-0928-3340-A8D3-CBFF23201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74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399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43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07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1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264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124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4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0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755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38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919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13 November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0A9CE-4758-2D46-A01D-B82913182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37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798" y="1698319"/>
            <a:ext cx="8796403" cy="1956604"/>
          </a:xfrm>
        </p:spPr>
        <p:txBody>
          <a:bodyPr>
            <a:noAutofit/>
          </a:bodyPr>
          <a:lstStyle/>
          <a:p>
            <a:r>
              <a:rPr lang="en-US" sz="4000" dirty="0"/>
              <a:t>Progress Report:</a:t>
            </a:r>
            <a:br>
              <a:rPr lang="en-US" sz="4000" dirty="0"/>
            </a:br>
            <a:r>
              <a:rPr lang="en-US" sz="4000" dirty="0"/>
              <a:t>Development of a Visible-NIR Photoluminescence </a:t>
            </a:r>
            <a:r>
              <a:rPr lang="en-US" sz="4000" dirty="0" err="1"/>
              <a:t>Microspectrometer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Zach Colbert</a:t>
            </a:r>
          </a:p>
          <a:p>
            <a:r>
              <a:rPr lang="en-US" dirty="0"/>
              <a:t>Department of Physics, OSU</a:t>
            </a:r>
          </a:p>
          <a:p>
            <a:r>
              <a:rPr lang="en-US" dirty="0"/>
              <a:t>Advisor: Matt Graham</a:t>
            </a:r>
          </a:p>
          <a:p>
            <a:r>
              <a:rPr lang="en-US" dirty="0"/>
              <a:t>13 November 2018</a:t>
            </a:r>
          </a:p>
        </p:txBody>
      </p:sp>
    </p:spTree>
    <p:extLst>
      <p:ext uri="{BB962C8B-B14F-4D97-AF65-F5344CB8AC3E}">
        <p14:creationId xmlns:p14="http://schemas.microsoft.com/office/powerpoint/2010/main" val="1861891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Literature Review – Winter Break</a:t>
            </a:r>
          </a:p>
          <a:p>
            <a:pPr lvl="1"/>
            <a:r>
              <a:rPr lang="en-US" dirty="0"/>
              <a:t>Optics: How do reflective gratings work?</a:t>
            </a:r>
          </a:p>
          <a:p>
            <a:pPr lvl="1"/>
            <a:r>
              <a:rPr lang="en-US" dirty="0"/>
              <a:t>Optics: How to rigorously align light from grating to </a:t>
            </a:r>
            <a:r>
              <a:rPr lang="en-US" dirty="0" err="1"/>
              <a:t>InGaAs</a:t>
            </a:r>
            <a:r>
              <a:rPr lang="en-US" dirty="0"/>
              <a:t> array CCD?</a:t>
            </a:r>
          </a:p>
          <a:p>
            <a:pPr lvl="1"/>
            <a:r>
              <a:rPr lang="en-US" dirty="0"/>
              <a:t>Works using similar systems</a:t>
            </a:r>
          </a:p>
          <a:p>
            <a:r>
              <a:rPr lang="en-US" dirty="0"/>
              <a:t>Optical Design and Setup – End of Break</a:t>
            </a:r>
          </a:p>
          <a:p>
            <a:r>
              <a:rPr lang="en-US" dirty="0"/>
              <a:t>NIR Measurements – Winter Break</a:t>
            </a:r>
          </a:p>
          <a:p>
            <a:r>
              <a:rPr lang="en-US" dirty="0"/>
              <a:t>Comparison and Analysis – Winter Break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E6D142-349C-0C45-BD97-AFCD86C90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C15D6-8C05-8148-A380-1EE7E2C66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10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6B423D6-B1A3-1F49-8831-9FD5903E4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</p:spTree>
    <p:extLst>
      <p:ext uri="{BB962C8B-B14F-4D97-AF65-F5344CB8AC3E}">
        <p14:creationId xmlns:p14="http://schemas.microsoft.com/office/powerpoint/2010/main" val="2936528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199FBD4-8ADA-DA4E-9FDB-2ECF708CB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3281" y="3114306"/>
            <a:ext cx="2963519" cy="32420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Couple laser light source into microscope</a:t>
            </a:r>
          </a:p>
          <a:p>
            <a:r>
              <a:rPr lang="en-US" sz="2400" dirty="0"/>
              <a:t>Couple PL light into Ocean Optics with fiber</a:t>
            </a:r>
          </a:p>
          <a:p>
            <a:r>
              <a:rPr lang="en-US" sz="2400" dirty="0"/>
              <a:t>Measure visible PL, compare to other data</a:t>
            </a:r>
          </a:p>
          <a:p>
            <a:r>
              <a:rPr lang="en-US" sz="2400" dirty="0"/>
              <a:t>Couple PL light into </a:t>
            </a:r>
            <a:r>
              <a:rPr lang="en-US" sz="2400" dirty="0" err="1"/>
              <a:t>InGaAs</a:t>
            </a:r>
            <a:r>
              <a:rPr lang="en-US" sz="2400" dirty="0"/>
              <a:t> CCD with grating</a:t>
            </a:r>
          </a:p>
          <a:p>
            <a:r>
              <a:rPr lang="en-US" sz="2400" dirty="0"/>
              <a:t>Measure NIR PL, compare to other data</a:t>
            </a:r>
          </a:p>
          <a:p>
            <a:r>
              <a:rPr lang="en-US" sz="2400" dirty="0"/>
              <a:t>Write detailed SOP for taking measurements</a:t>
            </a:r>
          </a:p>
          <a:p>
            <a:r>
              <a:rPr lang="en-US" sz="2400" i="1" dirty="0"/>
              <a:t>(Optional) </a:t>
            </a:r>
            <a:r>
              <a:rPr lang="en-US" sz="2400" dirty="0"/>
              <a:t>Measure new materials</a:t>
            </a:r>
            <a:endParaRPr lang="en-US" sz="2400" i="1" dirty="0"/>
          </a:p>
          <a:p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04FFCB-BE75-6D4E-937C-EE97C9AFF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0971-AD02-0C4D-A0E4-95C7D37DF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2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DD31557-B5AC-5F46-A338-6941CC672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</p:spTree>
    <p:extLst>
      <p:ext uri="{BB962C8B-B14F-4D97-AF65-F5344CB8AC3E}">
        <p14:creationId xmlns:p14="http://schemas.microsoft.com/office/powerpoint/2010/main" val="253988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Photoluminescence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Excitation </a:t>
            </a:r>
            <a:r>
              <a:rPr lang="en-US" sz="2000" dirty="0"/>
              <a:t>(Single wavelength)</a:t>
            </a:r>
            <a:endParaRPr lang="en-US" dirty="0"/>
          </a:p>
          <a:p>
            <a:pPr lvl="1"/>
            <a:r>
              <a:rPr lang="en-US" dirty="0"/>
              <a:t>Absorb photon</a:t>
            </a:r>
          </a:p>
          <a:p>
            <a:pPr lvl="1"/>
            <a:r>
              <a:rPr lang="en-US" dirty="0"/>
              <a:t>Electron to “excited state”</a:t>
            </a:r>
            <a:br>
              <a:rPr lang="en-US" dirty="0"/>
            </a:br>
            <a:r>
              <a:rPr lang="en-US" dirty="0"/>
              <a:t>(“bound state”?)</a:t>
            </a:r>
          </a:p>
          <a:p>
            <a:r>
              <a:rPr lang="en-US" dirty="0"/>
              <a:t>Relaxation</a:t>
            </a:r>
          </a:p>
          <a:p>
            <a:pPr lvl="1"/>
            <a:r>
              <a:rPr lang="en-US" dirty="0"/>
              <a:t>Lose energy to vibration</a:t>
            </a:r>
          </a:p>
          <a:p>
            <a:pPr lvl="1"/>
            <a:r>
              <a:rPr lang="en-US" dirty="0"/>
              <a:t>Electron to slightly lower </a:t>
            </a:r>
            <a:br>
              <a:rPr lang="en-US" dirty="0"/>
            </a:br>
            <a:r>
              <a:rPr lang="en-US" dirty="0"/>
              <a:t>“</a:t>
            </a:r>
            <a:r>
              <a:rPr lang="en-US" dirty="0" err="1"/>
              <a:t>vibronic</a:t>
            </a:r>
            <a:r>
              <a:rPr lang="en-US" dirty="0"/>
              <a:t> state”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02F7FA-1CBB-3547-916F-EFE8CB50A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BDD948-03BF-474A-8330-6337CE88D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3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A221BD0-2E59-A744-9C7C-0C73759E3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6094A8-B703-0D4C-B478-356CBD37A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319" y="1417638"/>
            <a:ext cx="3454487" cy="35295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5028C3-C5FF-EE49-B51D-0F5F73D468BE}"/>
              </a:ext>
            </a:extLst>
          </p:cNvPr>
          <p:cNvSpPr txBox="1"/>
          <p:nvPr/>
        </p:nvSpPr>
        <p:spPr>
          <a:xfrm>
            <a:off x="5609748" y="4785317"/>
            <a:ext cx="30760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Shinde, K. N., et al (2012). Basic Mechanisms of Photoluminescence. </a:t>
            </a:r>
            <a:r>
              <a:rPr lang="en-US" sz="1000" i="1" dirty="0"/>
              <a:t>Phosphate Phosphors for Solid-State Lighting </a:t>
            </a:r>
            <a:r>
              <a:rPr lang="en-US" sz="1000" dirty="0"/>
              <a:t>(pp.41-59). Berlin: Springer.</a:t>
            </a:r>
          </a:p>
        </p:txBody>
      </p:sp>
    </p:spTree>
    <p:extLst>
      <p:ext uri="{BB962C8B-B14F-4D97-AF65-F5344CB8AC3E}">
        <p14:creationId xmlns:p14="http://schemas.microsoft.com/office/powerpoint/2010/main" val="2808578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Photoluminescence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Emission </a:t>
            </a:r>
            <a:r>
              <a:rPr lang="en-US" sz="2000" dirty="0"/>
              <a:t>(Spectral)</a:t>
            </a:r>
          </a:p>
          <a:p>
            <a:pPr lvl="1"/>
            <a:r>
              <a:rPr lang="en-US" dirty="0"/>
              <a:t>“Radiative relaxation”</a:t>
            </a:r>
          </a:p>
          <a:p>
            <a:pPr lvl="1"/>
            <a:r>
              <a:rPr lang="en-US" dirty="0"/>
              <a:t>Lose energy to photon</a:t>
            </a:r>
            <a:br>
              <a:rPr lang="en-US" dirty="0"/>
            </a:br>
            <a:r>
              <a:rPr lang="en-US" dirty="0"/>
              <a:t>emission</a:t>
            </a:r>
          </a:p>
          <a:p>
            <a:pPr lvl="1"/>
            <a:r>
              <a:rPr lang="en-US" dirty="0"/>
              <a:t>Electron back to</a:t>
            </a:r>
            <a:br>
              <a:rPr lang="en-US" dirty="0"/>
            </a:br>
            <a:r>
              <a:rPr lang="en-US" dirty="0"/>
              <a:t>ground state</a:t>
            </a:r>
          </a:p>
          <a:p>
            <a:r>
              <a:rPr lang="en-US" dirty="0"/>
              <a:t>Measurement</a:t>
            </a:r>
          </a:p>
          <a:p>
            <a:pPr lvl="1"/>
            <a:r>
              <a:rPr lang="en-US" dirty="0"/>
              <a:t>Spectrum of emission</a:t>
            </a:r>
          </a:p>
          <a:p>
            <a:pPr lvl="1"/>
            <a:r>
              <a:rPr lang="en-US" dirty="0"/>
              <a:t>Intensity of emission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02F7FA-1CBB-3547-916F-EFE8CB50A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BDD948-03BF-474A-8330-6337CE88D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4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A221BD0-2E59-A744-9C7C-0C73759E3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6094A8-B703-0D4C-B478-356CBD37A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319" y="1417638"/>
            <a:ext cx="3454487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792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B1C90-4D70-EF43-A9F7-A7AEF43A7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A78019-8937-8E47-ACC2-B3AB04072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universally sensitive to all wavelengths</a:t>
            </a:r>
          </a:p>
          <a:p>
            <a:r>
              <a:rPr lang="en-US" dirty="0"/>
              <a:t>Visible Range (400-700 nm)</a:t>
            </a:r>
          </a:p>
          <a:p>
            <a:pPr lvl="1"/>
            <a:r>
              <a:rPr lang="en-US" dirty="0"/>
              <a:t>Si sensors commonly used</a:t>
            </a:r>
          </a:p>
          <a:p>
            <a:pPr lvl="1"/>
            <a:r>
              <a:rPr lang="en-US" dirty="0"/>
              <a:t>Easy application: Ocean Optics spectrometer</a:t>
            </a:r>
          </a:p>
          <a:p>
            <a:r>
              <a:rPr lang="en-US" dirty="0"/>
              <a:t>Near-Infrared (NIR) Range (800-2500 nm)</a:t>
            </a:r>
          </a:p>
          <a:p>
            <a:pPr lvl="1"/>
            <a:r>
              <a:rPr lang="en-US" dirty="0" err="1"/>
              <a:t>InGaAs</a:t>
            </a:r>
            <a:r>
              <a:rPr lang="en-US" dirty="0"/>
              <a:t> sensors commonly used</a:t>
            </a:r>
          </a:p>
          <a:p>
            <a:pPr lvl="1"/>
            <a:r>
              <a:rPr lang="en-US" dirty="0"/>
              <a:t>Challenge: Grating, linear CCD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E6829-AAAC-004D-B684-89C78A8CE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454DF-D76A-5642-BA11-52FCFE5AF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74E48-23A6-2744-8C13-592038D6A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103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for Visible PL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Completed summer 2018</a:t>
            </a:r>
          </a:p>
          <a:p>
            <a:r>
              <a:rPr lang="en-US" dirty="0"/>
              <a:t>Excites with 405nm</a:t>
            </a:r>
            <a:br>
              <a:rPr lang="en-US" dirty="0"/>
            </a:br>
            <a:r>
              <a:rPr lang="en-US" dirty="0"/>
              <a:t>laser diode</a:t>
            </a:r>
          </a:p>
          <a:p>
            <a:r>
              <a:rPr lang="en-US" dirty="0"/>
              <a:t>Fiber-coupled Ocean</a:t>
            </a:r>
            <a:br>
              <a:rPr lang="en-US" dirty="0"/>
            </a:br>
            <a:r>
              <a:rPr lang="en-US" dirty="0"/>
              <a:t>Optics spectrometer</a:t>
            </a:r>
          </a:p>
          <a:p>
            <a:r>
              <a:rPr lang="en-US" dirty="0"/>
              <a:t>Early results compared to</a:t>
            </a:r>
            <a:br>
              <a:rPr lang="en-US" dirty="0"/>
            </a:br>
            <a:r>
              <a:rPr lang="en-US" dirty="0"/>
              <a:t>measurements on existing</a:t>
            </a:r>
            <a:br>
              <a:rPr lang="en-US" dirty="0"/>
            </a:br>
            <a:r>
              <a:rPr lang="en-US" dirty="0"/>
              <a:t>system look good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32E5D0-0642-CE40-891B-365090000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575355-380E-1F40-A31F-DF3514C6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6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E9A8A32-1D92-544B-A834-A0EA3189E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6AFCE8-D5AC-0746-A8F6-02D931F7E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540" y="1417638"/>
            <a:ext cx="323026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664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14E2F-5F52-6F40-8E73-175E322AC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for Visible PL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3B57C-6568-DA45-A42F-3DF4DB82A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A8C61-9760-1140-A3B5-B95D268B1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02AA4-A7DB-E545-AE94-D575C2344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7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9223DBA-3FBC-834B-A2E7-29AD80161A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8963" y="1417638"/>
            <a:ext cx="6566074" cy="4924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316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BB95B-4CDF-1B4C-90E9-B195664BA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for Visible PL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ECB1361-6CDD-754F-B953-65DE6E63B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6255" y="1417638"/>
            <a:ext cx="6571489" cy="492861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9DAE5-9F6B-204E-93DC-DBFBFFA76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EA76C-B5D6-574C-A0B1-A3570655E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39D07-9B74-FD46-B19A-08A1E646D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93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1F3A0-EC40-434B-ADBB-CA1233A03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Poster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406C14-1BBB-494C-98AD-B063454D80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9193" y="1600200"/>
            <a:ext cx="6765614" cy="452596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05A3E-1CEF-074A-A594-686E7B875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13 November 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A4B0A-3449-A343-A329-D59AE174F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Development of a Visible-NIR Photoluminescence Microspectrometer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F0D72-67B5-794F-977B-3660F9751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A9CE-4758-2D46-A01D-B829131825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949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328</Words>
  <Application>Microsoft Macintosh PowerPoint</Application>
  <PresentationFormat>On-screen Show (4:3)</PresentationFormat>
  <Paragraphs>80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Progress Report: Development of a Visible-NIR Photoluminescence Microspectrometer</vt:lpstr>
      <vt:lpstr>Goals</vt:lpstr>
      <vt:lpstr>Photoluminescence</vt:lpstr>
      <vt:lpstr>Photoluminescence</vt:lpstr>
      <vt:lpstr>Detectors</vt:lpstr>
      <vt:lpstr>Configuration for Visible PL</vt:lpstr>
      <vt:lpstr>Configuration for Visible PL</vt:lpstr>
      <vt:lpstr>Configuration for Visible PL</vt:lpstr>
      <vt:lpstr>Poster</vt:lpstr>
      <vt:lpstr>Next Steps</vt:lpstr>
    </vt:vector>
  </TitlesOfParts>
  <Company>Oregon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(working) Title of thesis</dc:title>
  <dc:creator>Janet Tate</dc:creator>
  <cp:lastModifiedBy>Colbert, Zachary</cp:lastModifiedBy>
  <cp:revision>23</cp:revision>
  <dcterms:created xsi:type="dcterms:W3CDTF">2013-11-19T07:08:30Z</dcterms:created>
  <dcterms:modified xsi:type="dcterms:W3CDTF">2018-11-13T21:47:45Z</dcterms:modified>
</cp:coreProperties>
</file>

<file path=docProps/thumbnail.jpeg>
</file>